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2" r:id="rId6"/>
    <p:sldId id="266" r:id="rId7"/>
    <p:sldId id="260" r:id="rId8"/>
    <p:sldId id="264" r:id="rId9"/>
    <p:sldId id="263" r:id="rId10"/>
    <p:sldId id="265" r:id="rId11"/>
    <p:sldId id="261" r:id="rId12"/>
    <p:sldId id="267" r:id="rId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yi Zhu" initials="ZZ" lastIdx="6" clrIdx="0">
    <p:extLst>
      <p:ext uri="{19B8F6BF-5375-455C-9EA6-DF929625EA0E}">
        <p15:presenceInfo xmlns:p15="http://schemas.microsoft.com/office/powerpoint/2012/main" userId="Ziyi Zhu" providerId="None"/>
      </p:ext>
    </p:extLst>
  </p:cmAuthor>
  <p:cmAuthor id="2" name="Kristoff Yan" initials="KY" lastIdx="1" clrIdx="1">
    <p:extLst>
      <p:ext uri="{19B8F6BF-5375-455C-9EA6-DF929625EA0E}">
        <p15:presenceInfo xmlns:p15="http://schemas.microsoft.com/office/powerpoint/2012/main" userId="8222a454a262be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76D6FF"/>
    <a:srgbClr val="00FDFF"/>
    <a:srgbClr val="D5FC79"/>
    <a:srgbClr val="FF85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3" autoAdjust="0"/>
    <p:restoredTop sz="94603"/>
  </p:normalViewPr>
  <p:slideViewPr>
    <p:cSldViewPr snapToGrid="0">
      <p:cViewPr varScale="1">
        <p:scale>
          <a:sx n="105" d="100"/>
          <a:sy n="105"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38CF5-6A3B-A547-98EF-CCEF377CB02E}" type="datetimeFigureOut">
              <a:rPr lang="en-US" smtClean="0"/>
              <a:t>3/15/21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C7327-AC9C-6B46-8500-3F81FE474778}" type="slidenum">
              <a:rPr lang="en-US" smtClean="0"/>
              <a:t>‹#›</a:t>
            </a:fld>
            <a:endParaRPr lang="en-US"/>
          </a:p>
        </p:txBody>
      </p:sp>
    </p:spTree>
    <p:extLst>
      <p:ext uri="{BB962C8B-B14F-4D97-AF65-F5344CB8AC3E}">
        <p14:creationId xmlns:p14="http://schemas.microsoft.com/office/powerpoint/2010/main" val="388801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CC7327-AC9C-6B46-8500-3F81FE474778}" type="slidenum">
              <a:rPr lang="en-US" smtClean="0"/>
              <a:t>3</a:t>
            </a:fld>
            <a:endParaRPr lang="en-US"/>
          </a:p>
        </p:txBody>
      </p:sp>
    </p:spTree>
    <p:extLst>
      <p:ext uri="{BB962C8B-B14F-4D97-AF65-F5344CB8AC3E}">
        <p14:creationId xmlns:p14="http://schemas.microsoft.com/office/powerpoint/2010/main" val="12518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7979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3C8545-37BD-40AB-8E01-03346ADE9894}"/>
              </a:ext>
            </a:extLst>
          </p:cNvPr>
          <p:cNvSpPr>
            <a:spLocks noGrp="1"/>
          </p:cNvSpPr>
          <p:nvPr>
            <p:ph type="title"/>
          </p:nvPr>
        </p:nvSpPr>
        <p:spPr>
          <a:xfrm>
            <a:off x="152400" y="3"/>
            <a:ext cx="7239000" cy="838199"/>
          </a:xfrm>
          <a:prstGeom prst="rect">
            <a:avLst/>
          </a:prstGeom>
        </p:spPr>
        <p:txBody>
          <a:bodyPr anchor="ctr"/>
          <a:lstStyle>
            <a:lvl1pPr algn="l">
              <a:defRPr sz="2400" b="1">
                <a:solidFill>
                  <a:schemeClr val="accent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ED4E2321-A17D-4375-85D0-2F93B0D78ABB}"/>
              </a:ext>
            </a:extLst>
          </p:cNvPr>
          <p:cNvSpPr>
            <a:spLocks noGrp="1"/>
          </p:cNvSpPr>
          <p:nvPr>
            <p:ph type="body" sz="quarter" idx="10"/>
          </p:nvPr>
        </p:nvSpPr>
        <p:spPr>
          <a:xfrm>
            <a:off x="381000" y="1219200"/>
            <a:ext cx="8534400" cy="4876800"/>
          </a:xfrm>
          <a:prstGeom prst="rect">
            <a:avLst/>
          </a:prstGeom>
        </p:spPr>
        <p:txBody>
          <a:bodyPr/>
          <a:lstStyle>
            <a:lvl1pPr>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38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05847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2"/>
            <a:ext cx="4038600" cy="4525963"/>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3">
            <a:extLst>
              <a:ext uri="{FF2B5EF4-FFF2-40B4-BE49-F238E27FC236}">
                <a16:creationId xmlns:a16="http://schemas.microsoft.com/office/drawing/2014/main" id="{95C131DB-F822-4A23-8BA1-C4027005981C}"/>
              </a:ext>
            </a:extLst>
          </p:cNvPr>
          <p:cNvSpPr>
            <a:spLocks noGrp="1"/>
          </p:cNvSpPr>
          <p:nvPr>
            <p:ph type="title"/>
          </p:nvPr>
        </p:nvSpPr>
        <p:spPr>
          <a:xfrm>
            <a:off x="152400" y="3"/>
            <a:ext cx="7239000" cy="838199"/>
          </a:xfrm>
          <a:prstGeom prst="rect">
            <a:avLst/>
          </a:prstGeom>
        </p:spPr>
        <p:txBody>
          <a:bodyPr anchor="ctr"/>
          <a:lstStyle>
            <a:lvl1pPr algn="l">
              <a:defRPr sz="2400" b="1">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17300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3">
            <a:extLst>
              <a:ext uri="{FF2B5EF4-FFF2-40B4-BE49-F238E27FC236}">
                <a16:creationId xmlns:a16="http://schemas.microsoft.com/office/drawing/2014/main" id="{48CD9F16-CB22-45C5-8BC8-F5AEB6681EC2}"/>
              </a:ext>
            </a:extLst>
          </p:cNvPr>
          <p:cNvSpPr>
            <a:spLocks noGrp="1"/>
          </p:cNvSpPr>
          <p:nvPr>
            <p:ph type="title"/>
          </p:nvPr>
        </p:nvSpPr>
        <p:spPr>
          <a:xfrm>
            <a:off x="152400" y="3"/>
            <a:ext cx="7239000" cy="838199"/>
          </a:xfrm>
          <a:prstGeom prst="rect">
            <a:avLst/>
          </a:prstGeom>
        </p:spPr>
        <p:txBody>
          <a:bodyPr anchor="ctr"/>
          <a:lstStyle>
            <a:lvl1pPr algn="l">
              <a:defRPr sz="2400" b="1">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33711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F9FB597-A20B-4345-B940-595787AB45B1}"/>
              </a:ext>
            </a:extLst>
          </p:cNvPr>
          <p:cNvSpPr>
            <a:spLocks noGrp="1"/>
          </p:cNvSpPr>
          <p:nvPr>
            <p:ph type="title"/>
          </p:nvPr>
        </p:nvSpPr>
        <p:spPr>
          <a:xfrm>
            <a:off x="152400" y="3"/>
            <a:ext cx="7239000" cy="838199"/>
          </a:xfrm>
          <a:prstGeom prst="rect">
            <a:avLst/>
          </a:prstGeom>
        </p:spPr>
        <p:txBody>
          <a:bodyPr anchor="ctr"/>
          <a:lstStyle>
            <a:lvl1pPr algn="l">
              <a:defRPr sz="2400" b="1">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55728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52600" y="5224462"/>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52600" y="1036637"/>
            <a:ext cx="5486400" cy="4114800"/>
          </a:xfrm>
        </p:spPr>
        <p:txBody>
          <a:bodyPr vert="horz" wrap="square" lIns="91440" tIns="45720" rIns="91440" bIns="45720" numCol="1" anchor="t" anchorCtr="0" compatLnSpc="1">
            <a:prstTxWarp prst="textNoShape">
              <a:avLst/>
            </a:prstTxWarp>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52600" y="5791200"/>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59612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727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9" name="Rectangle 4">
            <a:extLst>
              <a:ext uri="{FF2B5EF4-FFF2-40B4-BE49-F238E27FC236}">
                <a16:creationId xmlns:a16="http://schemas.microsoft.com/office/drawing/2014/main" id="{6099892E-DF15-4E79-8ACB-6CDEB2BFA513}"/>
              </a:ext>
            </a:extLst>
          </p:cNvPr>
          <p:cNvSpPr>
            <a:spLocks noChangeArrowheads="1"/>
          </p:cNvSpPr>
          <p:nvPr/>
        </p:nvSpPr>
        <p:spPr bwMode="auto">
          <a:xfrm>
            <a:off x="0" y="2"/>
            <a:ext cx="9163050" cy="862013"/>
          </a:xfrm>
          <a:prstGeom prst="rect">
            <a:avLst/>
          </a:prstGeom>
          <a:solidFill>
            <a:schemeClr val="accent6">
              <a:lumMod val="50000"/>
            </a:schemeClr>
          </a:solidFill>
          <a:ln w="9525">
            <a:noFill/>
            <a:miter lim="800000"/>
            <a:headEnd/>
            <a:tailEnd/>
          </a:ln>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3300">
              <a:solidFill>
                <a:schemeClr val="tx2"/>
              </a:solidFill>
            </a:endParaRPr>
          </a:p>
        </p:txBody>
      </p:sp>
      <p:pic>
        <p:nvPicPr>
          <p:cNvPr id="1027" name="Picture 6">
            <a:extLst>
              <a:ext uri="{FF2B5EF4-FFF2-40B4-BE49-F238E27FC236}">
                <a16:creationId xmlns:a16="http://schemas.microsoft.com/office/drawing/2014/main" id="{F95B3D55-8DCB-47BC-8A59-EFCF95F974D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2589" y="6324600"/>
            <a:ext cx="20129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656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ctr" rtl="0" eaLnBrk="1" fontAlgn="base" hangingPunct="1">
        <a:spcBef>
          <a:spcPct val="0"/>
        </a:spcBef>
        <a:spcAft>
          <a:spcPct val="0"/>
        </a:spcAft>
        <a:defRPr sz="3300">
          <a:solidFill>
            <a:schemeClr val="tx2"/>
          </a:solidFill>
          <a:latin typeface="+mj-lt"/>
          <a:ea typeface="MS PGothic" panose="020B0600070205080204" pitchFamily="34" charset="-128"/>
          <a:cs typeface="ＭＳ Ｐゴシック" pitchFamily="-111" charset="-128"/>
        </a:defRPr>
      </a:lvl1pPr>
      <a:lvl2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pitchFamily="-111" charset="-128"/>
        </a:defRPr>
      </a:lvl2pPr>
      <a:lvl3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pitchFamily="-111" charset="-128"/>
        </a:defRPr>
      </a:lvl3pPr>
      <a:lvl4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pitchFamily="-111" charset="-128"/>
        </a:defRPr>
      </a:lvl4pPr>
      <a:lvl5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pitchFamily="-111" charset="-128"/>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S PGothic" panose="020B0600070205080204" pitchFamily="34" charset="-128"/>
          <a:cs typeface="ＭＳ Ｐゴシック" pitchFamily="-111" charset="-128"/>
        </a:defRPr>
      </a:lvl1pPr>
      <a:lvl2pPr marL="557213" indent="-214313" algn="l" rtl="0" eaLnBrk="1" fontAlgn="base" hangingPunct="1">
        <a:spcBef>
          <a:spcPct val="20000"/>
        </a:spcBef>
        <a:spcAft>
          <a:spcPct val="0"/>
        </a:spcAft>
        <a:buChar char="–"/>
        <a:defRPr sz="2100">
          <a:solidFill>
            <a:schemeClr val="tx1"/>
          </a:solidFill>
          <a:latin typeface="+mn-lt"/>
          <a:ea typeface="MS PGothic" panose="020B0600070205080204" pitchFamily="34" charset="-128"/>
        </a:defRPr>
      </a:lvl2pPr>
      <a:lvl3pPr marL="857250" indent="-171450" algn="l" rtl="0" eaLnBrk="1" fontAlgn="base" hangingPunct="1">
        <a:spcBef>
          <a:spcPct val="20000"/>
        </a:spcBef>
        <a:spcAft>
          <a:spcPct val="0"/>
        </a:spcAft>
        <a:buChar char="•"/>
        <a:defRPr sz="1800">
          <a:solidFill>
            <a:schemeClr val="tx1"/>
          </a:solidFill>
          <a:latin typeface="+mn-lt"/>
          <a:ea typeface="MS PGothic" panose="020B0600070205080204" pitchFamily="34" charset="-128"/>
        </a:defRPr>
      </a:lvl3pPr>
      <a:lvl4pPr marL="1200150" indent="-171450" algn="l" rtl="0" eaLnBrk="1" fontAlgn="base" hangingPunct="1">
        <a:spcBef>
          <a:spcPct val="20000"/>
        </a:spcBef>
        <a:spcAft>
          <a:spcPct val="0"/>
        </a:spcAft>
        <a:buChar char="–"/>
        <a:defRPr sz="1500">
          <a:solidFill>
            <a:schemeClr val="tx1"/>
          </a:solidFill>
          <a:latin typeface="+mn-lt"/>
          <a:ea typeface="MS PGothic" panose="020B0600070205080204" pitchFamily="34" charset="-128"/>
        </a:defRPr>
      </a:lvl4pPr>
      <a:lvl5pPr marL="1543050" indent="-171450" algn="l" rtl="0" eaLnBrk="1" fontAlgn="base" hangingPunct="1">
        <a:spcBef>
          <a:spcPct val="20000"/>
        </a:spcBef>
        <a:spcAft>
          <a:spcPct val="0"/>
        </a:spcAft>
        <a:buChar char="»"/>
        <a:defRPr sz="1500">
          <a:solidFill>
            <a:schemeClr val="tx1"/>
          </a:solidFill>
          <a:latin typeface="+mn-lt"/>
          <a:ea typeface="MS PGothic" panose="020B0600070205080204" pitchFamily="34" charset="-128"/>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65E8-B37E-49F6-A354-8853A603A28B}"/>
              </a:ext>
            </a:extLst>
          </p:cNvPr>
          <p:cNvSpPr>
            <a:spLocks noGrp="1"/>
          </p:cNvSpPr>
          <p:nvPr>
            <p:ph type="ctrTitle"/>
          </p:nvPr>
        </p:nvSpPr>
        <p:spPr/>
        <p:txBody>
          <a:bodyPr>
            <a:normAutofit/>
          </a:bodyPr>
          <a:lstStyle/>
          <a:p>
            <a:r>
              <a:rPr lang="en-US" dirty="0"/>
              <a:t>Continuous Weather Forecasting Using Autonomous Deep Learning</a:t>
            </a:r>
          </a:p>
        </p:txBody>
      </p:sp>
      <p:sp>
        <p:nvSpPr>
          <p:cNvPr id="5" name="Subtitle 4">
            <a:extLst>
              <a:ext uri="{FF2B5EF4-FFF2-40B4-BE49-F238E27FC236}">
                <a16:creationId xmlns:a16="http://schemas.microsoft.com/office/drawing/2014/main" id="{3CFC04DC-5C77-784A-AB24-FB373CBB69B1}"/>
              </a:ext>
            </a:extLst>
          </p:cNvPr>
          <p:cNvSpPr>
            <a:spLocks noGrp="1"/>
          </p:cNvSpPr>
          <p:nvPr>
            <p:ph type="subTitle" idx="1"/>
          </p:nvPr>
        </p:nvSpPr>
        <p:spPr/>
        <p:txBody>
          <a:bodyPr/>
          <a:lstStyle/>
          <a:p>
            <a:r>
              <a:rPr lang="en-US" dirty="0" err="1"/>
              <a:t>Shijia</a:t>
            </a:r>
            <a:r>
              <a:rPr lang="en-US" dirty="0"/>
              <a:t> Yan</a:t>
            </a:r>
          </a:p>
        </p:txBody>
      </p:sp>
      <p:sp>
        <p:nvSpPr>
          <p:cNvPr id="4" name="TextBox 3">
            <a:extLst>
              <a:ext uri="{FF2B5EF4-FFF2-40B4-BE49-F238E27FC236}">
                <a16:creationId xmlns:a16="http://schemas.microsoft.com/office/drawing/2014/main" id="{797F30B0-A052-044B-84A8-196DB4A9C662}"/>
              </a:ext>
            </a:extLst>
          </p:cNvPr>
          <p:cNvSpPr txBox="1"/>
          <p:nvPr/>
        </p:nvSpPr>
        <p:spPr>
          <a:xfrm>
            <a:off x="6924908" y="6021659"/>
            <a:ext cx="2219092" cy="707886"/>
          </a:xfrm>
          <a:prstGeom prst="rect">
            <a:avLst/>
          </a:prstGeom>
          <a:noFill/>
        </p:spPr>
        <p:txBody>
          <a:bodyPr wrap="square" rtlCol="0">
            <a:spAutoFit/>
          </a:bodyPr>
          <a:lstStyle/>
          <a:p>
            <a:r>
              <a:rPr lang="en-US" sz="800" dirty="0" err="1"/>
              <a:t>Pratama</a:t>
            </a:r>
            <a:r>
              <a:rPr lang="en-US" sz="800" dirty="0"/>
              <a:t>, </a:t>
            </a:r>
            <a:r>
              <a:rPr lang="en-US" sz="800" dirty="0" err="1"/>
              <a:t>Mahardhika</a:t>
            </a:r>
            <a:r>
              <a:rPr lang="en-US" sz="800" dirty="0"/>
              <a:t>, et al. "Autonomous deep learning: Incremental learning of denoising autoencoder for evolving data streams." </a:t>
            </a:r>
            <a:r>
              <a:rPr lang="en-US" sz="800" i="1" dirty="0" err="1"/>
              <a:t>arXiv</a:t>
            </a:r>
            <a:r>
              <a:rPr lang="en-US" sz="800" i="1" dirty="0"/>
              <a:t> preprint arXiv:1809.09081</a:t>
            </a:r>
            <a:r>
              <a:rPr lang="en-US" sz="800" dirty="0"/>
              <a:t>(2018).</a:t>
            </a:r>
          </a:p>
        </p:txBody>
      </p:sp>
    </p:spTree>
    <p:extLst>
      <p:ext uri="{BB962C8B-B14F-4D97-AF65-F5344CB8AC3E}">
        <p14:creationId xmlns:p14="http://schemas.microsoft.com/office/powerpoint/2010/main" val="295802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52BB-D736-0B41-8BBE-4E547F082937}"/>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a16="http://schemas.microsoft.com/office/drawing/2014/main" id="{4BB4FCD4-3564-034E-9BF6-CFE4FB8337DE}"/>
              </a:ext>
            </a:extLst>
          </p:cNvPr>
          <p:cNvSpPr>
            <a:spLocks noGrp="1"/>
          </p:cNvSpPr>
          <p:nvPr>
            <p:ph type="body" sz="quarter" idx="10"/>
          </p:nvPr>
        </p:nvSpPr>
        <p:spPr/>
        <p:txBody>
          <a:bodyPr/>
          <a:lstStyle/>
          <a:p>
            <a:r>
              <a:rPr lang="en-US" dirty="0"/>
              <a:t>Implemented autonomous neural network w/ </a:t>
            </a:r>
            <a:r>
              <a:rPr lang="en-US" dirty="0" err="1"/>
              <a:t>mnist</a:t>
            </a:r>
            <a:endParaRPr lang="en-US" dirty="0"/>
          </a:p>
          <a:p>
            <a:endParaRPr lang="en-US" dirty="0"/>
          </a:p>
        </p:txBody>
      </p:sp>
      <p:pic>
        <p:nvPicPr>
          <p:cNvPr id="5" name="Picture 4">
            <a:extLst>
              <a:ext uri="{FF2B5EF4-FFF2-40B4-BE49-F238E27FC236}">
                <a16:creationId xmlns:a16="http://schemas.microsoft.com/office/drawing/2014/main" id="{4A4C1FE9-8DD3-E547-8B9B-76F14120BCAA}"/>
              </a:ext>
            </a:extLst>
          </p:cNvPr>
          <p:cNvPicPr>
            <a:picLocks noChangeAspect="1"/>
          </p:cNvPicPr>
          <p:nvPr/>
        </p:nvPicPr>
        <p:blipFill>
          <a:blip r:embed="rId2"/>
          <a:stretch>
            <a:fillRect/>
          </a:stretch>
        </p:blipFill>
        <p:spPr>
          <a:xfrm>
            <a:off x="772054" y="1694791"/>
            <a:ext cx="2999846" cy="4876800"/>
          </a:xfrm>
          <a:prstGeom prst="rect">
            <a:avLst/>
          </a:prstGeom>
        </p:spPr>
      </p:pic>
    </p:spTree>
    <p:extLst>
      <p:ext uri="{BB962C8B-B14F-4D97-AF65-F5344CB8AC3E}">
        <p14:creationId xmlns:p14="http://schemas.microsoft.com/office/powerpoint/2010/main" val="99655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EC4A-2199-7E48-B39E-6126FD2AEF86}"/>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43AEC495-C431-4C46-B173-127453B0B9AD}"/>
              </a:ext>
            </a:extLst>
          </p:cNvPr>
          <p:cNvSpPr>
            <a:spLocks noGrp="1"/>
          </p:cNvSpPr>
          <p:nvPr>
            <p:ph type="body" sz="quarter" idx="10"/>
          </p:nvPr>
        </p:nvSpPr>
        <p:spPr/>
        <p:txBody>
          <a:bodyPr/>
          <a:lstStyle/>
          <a:p>
            <a:r>
              <a:rPr lang="en-US" dirty="0"/>
              <a:t>Obtain more detailed weather data by using NOAA data decoder</a:t>
            </a:r>
          </a:p>
          <a:p>
            <a:r>
              <a:rPr lang="en-US" dirty="0"/>
              <a:t>Or find other data sources that uses more friendly data formats </a:t>
            </a:r>
          </a:p>
          <a:p>
            <a:r>
              <a:rPr lang="en-US" dirty="0"/>
              <a:t>Reformat data into usable dataset</a:t>
            </a:r>
          </a:p>
          <a:p>
            <a:r>
              <a:rPr lang="en-US" dirty="0"/>
              <a:t>Training &amp; Validating</a:t>
            </a:r>
          </a:p>
          <a:p>
            <a:endParaRPr lang="en-US" dirty="0"/>
          </a:p>
          <a:p>
            <a:r>
              <a:rPr lang="en-US" dirty="0"/>
              <a:t>Weather Real-Time </a:t>
            </a:r>
            <a:r>
              <a:rPr lang="en-US" dirty="0" err="1"/>
              <a:t>Forcasting</a:t>
            </a:r>
            <a:r>
              <a:rPr lang="en-US" dirty="0"/>
              <a:t> Web</a:t>
            </a:r>
          </a:p>
          <a:p>
            <a:pPr lvl="1"/>
            <a:r>
              <a:rPr lang="en-US" dirty="0"/>
              <a:t>To support several different areas/cities</a:t>
            </a:r>
          </a:p>
          <a:p>
            <a:pPr lvl="1"/>
            <a:r>
              <a:rPr lang="en-US" dirty="0"/>
              <a:t>Obtain real-time weather data from other </a:t>
            </a:r>
            <a:r>
              <a:rPr lang="en-US" dirty="0" err="1"/>
              <a:t>apis</a:t>
            </a:r>
            <a:endParaRPr lang="en-US" dirty="0"/>
          </a:p>
          <a:p>
            <a:pPr lvl="1"/>
            <a:r>
              <a:rPr lang="en-US" dirty="0"/>
              <a:t>Predict future weather with trained autonomous NN</a:t>
            </a:r>
          </a:p>
          <a:p>
            <a:pPr lvl="1"/>
            <a:r>
              <a:rPr lang="en-US" dirty="0"/>
              <a:t>Display prediction to user</a:t>
            </a:r>
          </a:p>
        </p:txBody>
      </p:sp>
    </p:spTree>
    <p:extLst>
      <p:ext uri="{BB962C8B-B14F-4D97-AF65-F5344CB8AC3E}">
        <p14:creationId xmlns:p14="http://schemas.microsoft.com/office/powerpoint/2010/main" val="75454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C717-B4E7-2E4A-8655-DB21ACF6C60A}"/>
              </a:ext>
            </a:extLst>
          </p:cNvPr>
          <p:cNvSpPr>
            <a:spLocks noGrp="1"/>
          </p:cNvSpPr>
          <p:nvPr>
            <p:ph type="title"/>
          </p:nvPr>
        </p:nvSpPr>
        <p:spPr/>
        <p:txBody>
          <a:bodyPr/>
          <a:lstStyle/>
          <a:p>
            <a:r>
              <a:rPr lang="en-US" dirty="0"/>
              <a:t>Real-Time </a:t>
            </a:r>
            <a:r>
              <a:rPr lang="en-US" dirty="0" err="1"/>
              <a:t>Forcasting</a:t>
            </a:r>
            <a:endParaRPr lang="en-US" dirty="0"/>
          </a:p>
        </p:txBody>
      </p:sp>
      <p:sp>
        <p:nvSpPr>
          <p:cNvPr id="3" name="Text Placeholder 2">
            <a:extLst>
              <a:ext uri="{FF2B5EF4-FFF2-40B4-BE49-F238E27FC236}">
                <a16:creationId xmlns:a16="http://schemas.microsoft.com/office/drawing/2014/main" id="{AD8A286F-DC20-9B42-890D-BDE190DC19CE}"/>
              </a:ext>
            </a:extLst>
          </p:cNvPr>
          <p:cNvSpPr>
            <a:spLocks noGrp="1"/>
          </p:cNvSpPr>
          <p:nvPr>
            <p:ph type="body" sz="quarter" idx="10"/>
          </p:nvPr>
        </p:nvSpPr>
        <p:spPr/>
        <p:txBody>
          <a:bodyPr/>
          <a:lstStyle/>
          <a:p>
            <a:r>
              <a:rPr lang="en-US" dirty="0"/>
              <a:t>Web Scraping From </a:t>
            </a:r>
            <a:r>
              <a:rPr lang="en-US" dirty="0" err="1"/>
              <a:t>weatherbug.com</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Live scraping w/ python</a:t>
            </a:r>
          </a:p>
        </p:txBody>
      </p:sp>
      <p:pic>
        <p:nvPicPr>
          <p:cNvPr id="4" name="Picture 3">
            <a:extLst>
              <a:ext uri="{FF2B5EF4-FFF2-40B4-BE49-F238E27FC236}">
                <a16:creationId xmlns:a16="http://schemas.microsoft.com/office/drawing/2014/main" id="{082D7A56-8938-E144-9B04-13A646D4EA8C}"/>
              </a:ext>
            </a:extLst>
          </p:cNvPr>
          <p:cNvPicPr>
            <a:picLocks noChangeAspect="1"/>
          </p:cNvPicPr>
          <p:nvPr/>
        </p:nvPicPr>
        <p:blipFill>
          <a:blip r:embed="rId2"/>
          <a:stretch>
            <a:fillRect/>
          </a:stretch>
        </p:blipFill>
        <p:spPr>
          <a:xfrm>
            <a:off x="2681732" y="1771650"/>
            <a:ext cx="3932936" cy="2231514"/>
          </a:xfrm>
          <a:prstGeom prst="rect">
            <a:avLst/>
          </a:prstGeom>
        </p:spPr>
      </p:pic>
      <p:pic>
        <p:nvPicPr>
          <p:cNvPr id="5" name="Picture 4">
            <a:extLst>
              <a:ext uri="{FF2B5EF4-FFF2-40B4-BE49-F238E27FC236}">
                <a16:creationId xmlns:a16="http://schemas.microsoft.com/office/drawing/2014/main" id="{17128386-E074-1B47-92D2-37D90AFDBE7E}"/>
              </a:ext>
            </a:extLst>
          </p:cNvPr>
          <p:cNvPicPr>
            <a:picLocks noChangeAspect="1"/>
          </p:cNvPicPr>
          <p:nvPr/>
        </p:nvPicPr>
        <p:blipFill>
          <a:blip r:embed="rId3"/>
          <a:stretch>
            <a:fillRect/>
          </a:stretch>
        </p:blipFill>
        <p:spPr>
          <a:xfrm>
            <a:off x="3771900" y="4393075"/>
            <a:ext cx="2840736" cy="1702925"/>
          </a:xfrm>
          <a:prstGeom prst="rect">
            <a:avLst/>
          </a:prstGeom>
        </p:spPr>
      </p:pic>
    </p:spTree>
    <p:extLst>
      <p:ext uri="{BB962C8B-B14F-4D97-AF65-F5344CB8AC3E}">
        <p14:creationId xmlns:p14="http://schemas.microsoft.com/office/powerpoint/2010/main" val="61678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D6BF-67B2-FE40-8DA4-505323B51732}"/>
              </a:ext>
            </a:extLst>
          </p:cNvPr>
          <p:cNvSpPr>
            <a:spLocks noGrp="1"/>
          </p:cNvSpPr>
          <p:nvPr>
            <p:ph type="title"/>
          </p:nvPr>
        </p:nvSpPr>
        <p:spPr/>
        <p:txBody>
          <a:bodyPr/>
          <a:lstStyle/>
          <a:p>
            <a:r>
              <a:rPr lang="en-US" dirty="0"/>
              <a:t>What network to choose?</a:t>
            </a:r>
          </a:p>
        </p:txBody>
      </p:sp>
      <p:pic>
        <p:nvPicPr>
          <p:cNvPr id="2050" name="Picture 2" descr="The Architecture and Implementation of VGG-16 | by Vaibhav Khandelwal |  Towards AI | Medium">
            <a:extLst>
              <a:ext uri="{FF2B5EF4-FFF2-40B4-BE49-F238E27FC236}">
                <a16:creationId xmlns:a16="http://schemas.microsoft.com/office/drawing/2014/main" id="{155F92EA-3DCA-4941-92F9-42CE75BFC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357" y="1271240"/>
            <a:ext cx="3192741" cy="20281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2A9E83-D78A-EC4A-AFDD-EE1B4565C270}"/>
              </a:ext>
            </a:extLst>
          </p:cNvPr>
          <p:cNvSpPr txBox="1"/>
          <p:nvPr/>
        </p:nvSpPr>
        <p:spPr>
          <a:xfrm>
            <a:off x="6737673" y="3299407"/>
            <a:ext cx="954107" cy="369332"/>
          </a:xfrm>
          <a:prstGeom prst="rect">
            <a:avLst/>
          </a:prstGeom>
          <a:noFill/>
        </p:spPr>
        <p:txBody>
          <a:bodyPr wrap="none" rtlCol="0">
            <a:spAutoFit/>
          </a:bodyPr>
          <a:lstStyle/>
          <a:p>
            <a:r>
              <a:rPr lang="en-US" dirty="0"/>
              <a:t>VGG16</a:t>
            </a:r>
          </a:p>
        </p:txBody>
      </p:sp>
      <p:pic>
        <p:nvPicPr>
          <p:cNvPr id="2052" name="Picture 4" descr="Google AI Blog: MobileNetV2: The Next Generation of On-Device Computer  Vision Networks">
            <a:extLst>
              <a:ext uri="{FF2B5EF4-FFF2-40B4-BE49-F238E27FC236}">
                <a16:creationId xmlns:a16="http://schemas.microsoft.com/office/drawing/2014/main" id="{9E972E04-1E5E-FC49-AF72-F4009D8B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443" y="1271240"/>
            <a:ext cx="2623941" cy="20281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AF05C0-595A-BC4A-A5F0-CA21EF7A8699}"/>
              </a:ext>
            </a:extLst>
          </p:cNvPr>
          <p:cNvSpPr txBox="1"/>
          <p:nvPr/>
        </p:nvSpPr>
        <p:spPr>
          <a:xfrm>
            <a:off x="1843643" y="3299407"/>
            <a:ext cx="1505540" cy="369332"/>
          </a:xfrm>
          <a:prstGeom prst="rect">
            <a:avLst/>
          </a:prstGeom>
          <a:noFill/>
        </p:spPr>
        <p:txBody>
          <a:bodyPr wrap="none" rtlCol="0">
            <a:spAutoFit/>
          </a:bodyPr>
          <a:lstStyle/>
          <a:p>
            <a:pPr algn="ctr"/>
            <a:r>
              <a:rPr lang="en-US" dirty="0"/>
              <a:t>MobileNetV2</a:t>
            </a:r>
          </a:p>
        </p:txBody>
      </p:sp>
      <p:pic>
        <p:nvPicPr>
          <p:cNvPr id="2054" name="Picture 6" descr="ResNet-50 architecture [26] shown with the residual units, the size of... |  Download Scientific Diagram">
            <a:extLst>
              <a:ext uri="{FF2B5EF4-FFF2-40B4-BE49-F238E27FC236}">
                <a16:creationId xmlns:a16="http://schemas.microsoft.com/office/drawing/2014/main" id="{BCC9BFD4-CAC7-E947-BCE0-E722319F8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756" y="3732445"/>
            <a:ext cx="4460488" cy="16788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5B62246-4179-C142-B735-A5F939D52696}"/>
              </a:ext>
            </a:extLst>
          </p:cNvPr>
          <p:cNvSpPr txBox="1"/>
          <p:nvPr/>
        </p:nvSpPr>
        <p:spPr>
          <a:xfrm>
            <a:off x="3966707" y="5411323"/>
            <a:ext cx="1210589" cy="369332"/>
          </a:xfrm>
          <a:prstGeom prst="rect">
            <a:avLst/>
          </a:prstGeom>
          <a:noFill/>
        </p:spPr>
        <p:txBody>
          <a:bodyPr wrap="none" rtlCol="0">
            <a:spAutoFit/>
          </a:bodyPr>
          <a:lstStyle/>
          <a:p>
            <a:pPr algn="ctr"/>
            <a:r>
              <a:rPr lang="en-US" dirty="0"/>
              <a:t>ResNet50</a:t>
            </a:r>
          </a:p>
        </p:txBody>
      </p:sp>
    </p:spTree>
    <p:extLst>
      <p:ext uri="{BB962C8B-B14F-4D97-AF65-F5344CB8AC3E}">
        <p14:creationId xmlns:p14="http://schemas.microsoft.com/office/powerpoint/2010/main" val="267159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0ED4-4736-D24C-8C8E-35DFBFEAE78E}"/>
              </a:ext>
            </a:extLst>
          </p:cNvPr>
          <p:cNvSpPr>
            <a:spLocks noGrp="1"/>
          </p:cNvSpPr>
          <p:nvPr>
            <p:ph type="title"/>
          </p:nvPr>
        </p:nvSpPr>
        <p:spPr/>
        <p:txBody>
          <a:bodyPr/>
          <a:lstStyle/>
          <a:p>
            <a:r>
              <a:rPr lang="en-US" dirty="0"/>
              <a:t>Complexity varies</a:t>
            </a:r>
          </a:p>
        </p:txBody>
      </p:sp>
      <p:sp>
        <p:nvSpPr>
          <p:cNvPr id="3" name="Text Placeholder 2">
            <a:extLst>
              <a:ext uri="{FF2B5EF4-FFF2-40B4-BE49-F238E27FC236}">
                <a16:creationId xmlns:a16="http://schemas.microsoft.com/office/drawing/2014/main" id="{0E8F8B85-D3AD-224A-A93A-925D270F4CDE}"/>
              </a:ext>
            </a:extLst>
          </p:cNvPr>
          <p:cNvSpPr>
            <a:spLocks noGrp="1"/>
          </p:cNvSpPr>
          <p:nvPr>
            <p:ph type="body" sz="quarter" idx="10"/>
          </p:nvPr>
        </p:nvSpPr>
        <p:spPr/>
        <p:txBody>
          <a:bodyPr/>
          <a:lstStyle/>
          <a:p>
            <a:r>
              <a:rPr lang="en-US" dirty="0"/>
              <a:t>Case 1:</a:t>
            </a:r>
          </a:p>
          <a:p>
            <a:pPr lvl="1"/>
            <a:r>
              <a:rPr lang="en-US" dirty="0"/>
              <a:t>Distinguish apples from bananas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Case 2:</a:t>
            </a:r>
          </a:p>
          <a:p>
            <a:pPr lvl="1"/>
            <a:r>
              <a:rPr lang="en-US" dirty="0"/>
              <a:t>Predict stock prices from news data</a:t>
            </a:r>
          </a:p>
          <a:p>
            <a:pPr marL="342900" lvl="1" indent="0">
              <a:buNone/>
            </a:pPr>
            <a:endParaRPr lang="en-US" dirty="0"/>
          </a:p>
        </p:txBody>
      </p:sp>
      <p:pic>
        <p:nvPicPr>
          <p:cNvPr id="4" name="Picture 3">
            <a:extLst>
              <a:ext uri="{FF2B5EF4-FFF2-40B4-BE49-F238E27FC236}">
                <a16:creationId xmlns:a16="http://schemas.microsoft.com/office/drawing/2014/main" id="{069E4000-18AC-584E-9CD8-44938B92A1DD}"/>
              </a:ext>
            </a:extLst>
          </p:cNvPr>
          <p:cNvPicPr>
            <a:picLocks noChangeAspect="1"/>
          </p:cNvPicPr>
          <p:nvPr/>
        </p:nvPicPr>
        <p:blipFill>
          <a:blip r:embed="rId3"/>
          <a:stretch>
            <a:fillRect/>
          </a:stretch>
        </p:blipFill>
        <p:spPr>
          <a:xfrm>
            <a:off x="1252552" y="2054840"/>
            <a:ext cx="2739584" cy="1758877"/>
          </a:xfrm>
          <a:prstGeom prst="rect">
            <a:avLst/>
          </a:prstGeom>
        </p:spPr>
      </p:pic>
      <p:pic>
        <p:nvPicPr>
          <p:cNvPr id="5" name="Picture 4">
            <a:extLst>
              <a:ext uri="{FF2B5EF4-FFF2-40B4-BE49-F238E27FC236}">
                <a16:creationId xmlns:a16="http://schemas.microsoft.com/office/drawing/2014/main" id="{B8A2D0A1-49A1-2C48-9C4F-26865A5A138E}"/>
              </a:ext>
            </a:extLst>
          </p:cNvPr>
          <p:cNvPicPr>
            <a:picLocks noChangeAspect="1"/>
          </p:cNvPicPr>
          <p:nvPr/>
        </p:nvPicPr>
        <p:blipFill>
          <a:blip r:embed="rId4"/>
          <a:stretch>
            <a:fillRect/>
          </a:stretch>
        </p:blipFill>
        <p:spPr>
          <a:xfrm>
            <a:off x="5151866" y="2054839"/>
            <a:ext cx="3169605" cy="1758877"/>
          </a:xfrm>
          <a:prstGeom prst="rect">
            <a:avLst/>
          </a:prstGeom>
        </p:spPr>
      </p:pic>
      <p:pic>
        <p:nvPicPr>
          <p:cNvPr id="6" name="Picture 5">
            <a:extLst>
              <a:ext uri="{FF2B5EF4-FFF2-40B4-BE49-F238E27FC236}">
                <a16:creationId xmlns:a16="http://schemas.microsoft.com/office/drawing/2014/main" id="{641A8568-4BFA-0B43-9BA7-78378CAF002B}"/>
              </a:ext>
            </a:extLst>
          </p:cNvPr>
          <p:cNvPicPr>
            <a:picLocks noChangeAspect="1"/>
          </p:cNvPicPr>
          <p:nvPr/>
        </p:nvPicPr>
        <p:blipFill>
          <a:blip r:embed="rId5"/>
          <a:stretch>
            <a:fillRect/>
          </a:stretch>
        </p:blipFill>
        <p:spPr>
          <a:xfrm>
            <a:off x="5151866" y="4042175"/>
            <a:ext cx="3169605" cy="2053825"/>
          </a:xfrm>
          <a:prstGeom prst="rect">
            <a:avLst/>
          </a:prstGeom>
        </p:spPr>
      </p:pic>
      <p:pic>
        <p:nvPicPr>
          <p:cNvPr id="8" name="Picture 7">
            <a:extLst>
              <a:ext uri="{FF2B5EF4-FFF2-40B4-BE49-F238E27FC236}">
                <a16:creationId xmlns:a16="http://schemas.microsoft.com/office/drawing/2014/main" id="{CB2B8884-F941-7441-A6A0-6C4EF6912DE4}"/>
              </a:ext>
            </a:extLst>
          </p:cNvPr>
          <p:cNvPicPr>
            <a:picLocks noChangeAspect="1"/>
          </p:cNvPicPr>
          <p:nvPr/>
        </p:nvPicPr>
        <p:blipFill>
          <a:blip r:embed="rId6"/>
          <a:stretch>
            <a:fillRect/>
          </a:stretch>
        </p:blipFill>
        <p:spPr>
          <a:xfrm>
            <a:off x="1118144" y="4668206"/>
            <a:ext cx="3296579" cy="1427090"/>
          </a:xfrm>
          <a:prstGeom prst="rect">
            <a:avLst/>
          </a:prstGeom>
        </p:spPr>
      </p:pic>
    </p:spTree>
    <p:extLst>
      <p:ext uri="{BB962C8B-B14F-4D97-AF65-F5344CB8AC3E}">
        <p14:creationId xmlns:p14="http://schemas.microsoft.com/office/powerpoint/2010/main" val="99545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D3C9-6D5E-024C-A355-B4EE1F90BF5A}"/>
              </a:ext>
            </a:extLst>
          </p:cNvPr>
          <p:cNvSpPr>
            <a:spLocks noGrp="1"/>
          </p:cNvSpPr>
          <p:nvPr>
            <p:ph type="title"/>
          </p:nvPr>
        </p:nvSpPr>
        <p:spPr/>
        <p:txBody>
          <a:bodyPr/>
          <a:lstStyle/>
          <a:p>
            <a:r>
              <a:rPr lang="en-US" dirty="0"/>
              <a:t>Autonomous DNN: adaptive network size</a:t>
            </a:r>
          </a:p>
        </p:txBody>
      </p:sp>
      <p:pic>
        <p:nvPicPr>
          <p:cNvPr id="4" name="Picture 3">
            <a:extLst>
              <a:ext uri="{FF2B5EF4-FFF2-40B4-BE49-F238E27FC236}">
                <a16:creationId xmlns:a16="http://schemas.microsoft.com/office/drawing/2014/main" id="{8D1A6729-B7AE-2447-B03B-66E1205BFD8B}"/>
              </a:ext>
            </a:extLst>
          </p:cNvPr>
          <p:cNvPicPr>
            <a:picLocks noChangeAspect="1"/>
          </p:cNvPicPr>
          <p:nvPr/>
        </p:nvPicPr>
        <p:blipFill>
          <a:blip r:embed="rId2"/>
          <a:stretch>
            <a:fillRect/>
          </a:stretch>
        </p:blipFill>
        <p:spPr>
          <a:xfrm>
            <a:off x="830766" y="1710842"/>
            <a:ext cx="7482468" cy="3235662"/>
          </a:xfrm>
          <a:prstGeom prst="rect">
            <a:avLst/>
          </a:prstGeom>
        </p:spPr>
      </p:pic>
      <p:sp>
        <p:nvSpPr>
          <p:cNvPr id="5" name="TextBox 4">
            <a:extLst>
              <a:ext uri="{FF2B5EF4-FFF2-40B4-BE49-F238E27FC236}">
                <a16:creationId xmlns:a16="http://schemas.microsoft.com/office/drawing/2014/main" id="{1C8F57A5-2513-764A-B4F5-90F4ECBD3AF1}"/>
              </a:ext>
            </a:extLst>
          </p:cNvPr>
          <p:cNvSpPr txBox="1"/>
          <p:nvPr/>
        </p:nvSpPr>
        <p:spPr>
          <a:xfrm>
            <a:off x="3323063" y="6396332"/>
            <a:ext cx="5820937" cy="461665"/>
          </a:xfrm>
          <a:prstGeom prst="rect">
            <a:avLst/>
          </a:prstGeom>
          <a:noFill/>
        </p:spPr>
        <p:txBody>
          <a:bodyPr wrap="square" rtlCol="0">
            <a:spAutoFit/>
          </a:bodyPr>
          <a:lstStyle/>
          <a:p>
            <a:r>
              <a:rPr lang="en-US" sz="800" dirty="0" err="1"/>
              <a:t>Ashfahani</a:t>
            </a:r>
            <a:r>
              <a:rPr lang="en-US" sz="800" dirty="0"/>
              <a:t>, Andri, and </a:t>
            </a:r>
            <a:r>
              <a:rPr lang="en-US" sz="800" dirty="0" err="1"/>
              <a:t>Mahardhika</a:t>
            </a:r>
            <a:r>
              <a:rPr lang="en-US" sz="800" dirty="0"/>
              <a:t> </a:t>
            </a:r>
            <a:r>
              <a:rPr lang="en-US" sz="800" dirty="0" err="1"/>
              <a:t>Pratama</a:t>
            </a:r>
            <a:r>
              <a:rPr lang="en-US" sz="800" dirty="0"/>
              <a:t>. "Autonomous deep learning: Continual learning approach for dynamic environments." </a:t>
            </a:r>
            <a:r>
              <a:rPr lang="en-US" sz="800" i="1" dirty="0"/>
              <a:t>Proceedings of the 2019 SIAM International Conference on Data Mining</a:t>
            </a:r>
            <a:r>
              <a:rPr lang="en-US" sz="800" dirty="0"/>
              <a:t>. Society for Industrial and Applied Mathematics, 2019.</a:t>
            </a:r>
          </a:p>
        </p:txBody>
      </p:sp>
      <p:sp>
        <p:nvSpPr>
          <p:cNvPr id="6" name="TextBox 5">
            <a:extLst>
              <a:ext uri="{FF2B5EF4-FFF2-40B4-BE49-F238E27FC236}">
                <a16:creationId xmlns:a16="http://schemas.microsoft.com/office/drawing/2014/main" id="{FDD0D6AB-B3A3-754C-B6D2-9E0D017C8840}"/>
              </a:ext>
            </a:extLst>
          </p:cNvPr>
          <p:cNvSpPr txBox="1"/>
          <p:nvPr/>
        </p:nvSpPr>
        <p:spPr>
          <a:xfrm>
            <a:off x="2229051" y="4928739"/>
            <a:ext cx="4685898" cy="369332"/>
          </a:xfrm>
          <a:prstGeom prst="rect">
            <a:avLst/>
          </a:prstGeom>
          <a:noFill/>
        </p:spPr>
        <p:txBody>
          <a:bodyPr wrap="none" rtlCol="0">
            <a:spAutoFit/>
          </a:bodyPr>
          <a:lstStyle/>
          <a:p>
            <a:r>
              <a:rPr lang="en-US" dirty="0"/>
              <a:t>Example of an automated DNN construction</a:t>
            </a:r>
          </a:p>
        </p:txBody>
      </p:sp>
    </p:spTree>
    <p:extLst>
      <p:ext uri="{BB962C8B-B14F-4D97-AF65-F5344CB8AC3E}">
        <p14:creationId xmlns:p14="http://schemas.microsoft.com/office/powerpoint/2010/main" val="373328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4DDDF-003D-324B-A349-58B946F38CE1}"/>
              </a:ext>
            </a:extLst>
          </p:cNvPr>
          <p:cNvSpPr>
            <a:spLocks noGrp="1"/>
          </p:cNvSpPr>
          <p:nvPr>
            <p:ph type="title"/>
          </p:nvPr>
        </p:nvSpPr>
        <p:spPr/>
        <p:txBody>
          <a:bodyPr/>
          <a:lstStyle/>
          <a:p>
            <a:r>
              <a:rPr lang="en-US" dirty="0"/>
              <a:t>Published Results</a:t>
            </a:r>
          </a:p>
        </p:txBody>
      </p:sp>
      <p:sp>
        <p:nvSpPr>
          <p:cNvPr id="3" name="Text Placeholder 2">
            <a:extLst>
              <a:ext uri="{FF2B5EF4-FFF2-40B4-BE49-F238E27FC236}">
                <a16:creationId xmlns:a16="http://schemas.microsoft.com/office/drawing/2014/main" id="{55F6CFC9-E5D5-F54C-AAA5-2CFC5960FE4A}"/>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E2038A12-92C5-5146-8368-D15288B96126}"/>
              </a:ext>
            </a:extLst>
          </p:cNvPr>
          <p:cNvPicPr>
            <a:picLocks noChangeAspect="1"/>
          </p:cNvPicPr>
          <p:nvPr/>
        </p:nvPicPr>
        <p:blipFill>
          <a:blip r:embed="rId2"/>
          <a:stretch>
            <a:fillRect/>
          </a:stretch>
        </p:blipFill>
        <p:spPr>
          <a:xfrm>
            <a:off x="1837417" y="1082598"/>
            <a:ext cx="5469166" cy="5013402"/>
          </a:xfrm>
          <a:prstGeom prst="rect">
            <a:avLst/>
          </a:prstGeom>
        </p:spPr>
      </p:pic>
      <p:sp>
        <p:nvSpPr>
          <p:cNvPr id="5" name="Rectangle 4">
            <a:extLst>
              <a:ext uri="{FF2B5EF4-FFF2-40B4-BE49-F238E27FC236}">
                <a16:creationId xmlns:a16="http://schemas.microsoft.com/office/drawing/2014/main" id="{ADBB29C4-8622-0141-A103-94CE67188E3D}"/>
              </a:ext>
            </a:extLst>
          </p:cNvPr>
          <p:cNvSpPr/>
          <p:nvPr/>
        </p:nvSpPr>
        <p:spPr>
          <a:xfrm>
            <a:off x="1837417" y="3902927"/>
            <a:ext cx="5469166" cy="5352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9FEE25-A79D-AD4B-9A03-F0F5D836041F}"/>
              </a:ext>
            </a:extLst>
          </p:cNvPr>
          <p:cNvSpPr/>
          <p:nvPr/>
        </p:nvSpPr>
        <p:spPr>
          <a:xfrm>
            <a:off x="3278459" y="1219200"/>
            <a:ext cx="858643" cy="4746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1178B1-A14F-B443-BDED-2108672E43B8}"/>
              </a:ext>
            </a:extLst>
          </p:cNvPr>
          <p:cNvSpPr txBox="1"/>
          <p:nvPr/>
        </p:nvSpPr>
        <p:spPr>
          <a:xfrm>
            <a:off x="4137102" y="6476998"/>
            <a:ext cx="5006898" cy="338554"/>
          </a:xfrm>
          <a:prstGeom prst="rect">
            <a:avLst/>
          </a:prstGeom>
          <a:noFill/>
        </p:spPr>
        <p:txBody>
          <a:bodyPr wrap="square" rtlCol="0">
            <a:spAutoFit/>
          </a:bodyPr>
          <a:lstStyle/>
          <a:p>
            <a:r>
              <a:rPr lang="en-US" sz="800" dirty="0" err="1"/>
              <a:t>Pratama</a:t>
            </a:r>
            <a:r>
              <a:rPr lang="en-US" sz="800" dirty="0"/>
              <a:t>, </a:t>
            </a:r>
            <a:r>
              <a:rPr lang="en-US" sz="800" dirty="0" err="1"/>
              <a:t>Mahardhika</a:t>
            </a:r>
            <a:r>
              <a:rPr lang="en-US" sz="800" dirty="0"/>
              <a:t>, et al. "Autonomous deep learning: Incremental learning of denoising autoencoder for evolving data streams." </a:t>
            </a:r>
            <a:r>
              <a:rPr lang="en-US" sz="800" i="1" dirty="0" err="1"/>
              <a:t>arXiv</a:t>
            </a:r>
            <a:r>
              <a:rPr lang="en-US" sz="800" i="1" dirty="0"/>
              <a:t> preprint arXiv:1809.09081</a:t>
            </a:r>
            <a:r>
              <a:rPr lang="en-US" sz="800" dirty="0"/>
              <a:t>(2018).</a:t>
            </a:r>
          </a:p>
        </p:txBody>
      </p:sp>
    </p:spTree>
    <p:extLst>
      <p:ext uri="{BB962C8B-B14F-4D97-AF65-F5344CB8AC3E}">
        <p14:creationId xmlns:p14="http://schemas.microsoft.com/office/powerpoint/2010/main" val="282454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65E8-B37E-49F6-A354-8853A603A28B}"/>
              </a:ext>
            </a:extLst>
          </p:cNvPr>
          <p:cNvSpPr>
            <a:spLocks noGrp="1"/>
          </p:cNvSpPr>
          <p:nvPr>
            <p:ph type="ctrTitle"/>
          </p:nvPr>
        </p:nvSpPr>
        <p:spPr/>
        <p:txBody>
          <a:bodyPr>
            <a:normAutofit/>
          </a:bodyPr>
          <a:lstStyle/>
          <a:p>
            <a:r>
              <a:rPr lang="en-US" dirty="0"/>
              <a:t>Continuous Weather Forecasting Using Autonomous Deep Learning</a:t>
            </a:r>
          </a:p>
        </p:txBody>
      </p:sp>
      <p:sp>
        <p:nvSpPr>
          <p:cNvPr id="5" name="Subtitle 4">
            <a:extLst>
              <a:ext uri="{FF2B5EF4-FFF2-40B4-BE49-F238E27FC236}">
                <a16:creationId xmlns:a16="http://schemas.microsoft.com/office/drawing/2014/main" id="{3CFC04DC-5C77-784A-AB24-FB373CBB69B1}"/>
              </a:ext>
            </a:extLst>
          </p:cNvPr>
          <p:cNvSpPr>
            <a:spLocks noGrp="1"/>
          </p:cNvSpPr>
          <p:nvPr>
            <p:ph type="subTitle" idx="1"/>
          </p:nvPr>
        </p:nvSpPr>
        <p:spPr/>
        <p:txBody>
          <a:bodyPr/>
          <a:lstStyle/>
          <a:p>
            <a:r>
              <a:rPr lang="en-US" dirty="0" err="1"/>
              <a:t>Shijia</a:t>
            </a:r>
            <a:r>
              <a:rPr lang="en-US" dirty="0"/>
              <a:t> Yan</a:t>
            </a:r>
          </a:p>
        </p:txBody>
      </p:sp>
      <p:sp>
        <p:nvSpPr>
          <p:cNvPr id="4" name="TextBox 3">
            <a:extLst>
              <a:ext uri="{FF2B5EF4-FFF2-40B4-BE49-F238E27FC236}">
                <a16:creationId xmlns:a16="http://schemas.microsoft.com/office/drawing/2014/main" id="{797F30B0-A052-044B-84A8-196DB4A9C662}"/>
              </a:ext>
            </a:extLst>
          </p:cNvPr>
          <p:cNvSpPr txBox="1"/>
          <p:nvPr/>
        </p:nvSpPr>
        <p:spPr>
          <a:xfrm>
            <a:off x="6924908" y="6021659"/>
            <a:ext cx="2219092" cy="707886"/>
          </a:xfrm>
          <a:prstGeom prst="rect">
            <a:avLst/>
          </a:prstGeom>
          <a:noFill/>
        </p:spPr>
        <p:txBody>
          <a:bodyPr wrap="square" rtlCol="0">
            <a:spAutoFit/>
          </a:bodyPr>
          <a:lstStyle/>
          <a:p>
            <a:r>
              <a:rPr lang="en-US" sz="800" dirty="0" err="1"/>
              <a:t>Pratama</a:t>
            </a:r>
            <a:r>
              <a:rPr lang="en-US" sz="800" dirty="0"/>
              <a:t>, </a:t>
            </a:r>
            <a:r>
              <a:rPr lang="en-US" sz="800" dirty="0" err="1"/>
              <a:t>Mahardhika</a:t>
            </a:r>
            <a:r>
              <a:rPr lang="en-US" sz="800" dirty="0"/>
              <a:t>, et al. "Autonomous deep learning: Incremental learning of denoising autoencoder for evolving data streams." </a:t>
            </a:r>
            <a:r>
              <a:rPr lang="en-US" sz="800" i="1" dirty="0" err="1"/>
              <a:t>arXiv</a:t>
            </a:r>
            <a:r>
              <a:rPr lang="en-US" sz="800" i="1" dirty="0"/>
              <a:t> preprint arXiv:1809.09081</a:t>
            </a:r>
            <a:r>
              <a:rPr lang="en-US" sz="800" dirty="0"/>
              <a:t>(2018).</a:t>
            </a:r>
          </a:p>
        </p:txBody>
      </p:sp>
    </p:spTree>
    <p:extLst>
      <p:ext uri="{BB962C8B-B14F-4D97-AF65-F5344CB8AC3E}">
        <p14:creationId xmlns:p14="http://schemas.microsoft.com/office/powerpoint/2010/main" val="1867119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033A-748B-1047-ACAB-D5BD4FF81C35}"/>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DC4CE6A9-955F-4448-A7EE-2CD623FA4A6C}"/>
              </a:ext>
            </a:extLst>
          </p:cNvPr>
          <p:cNvSpPr>
            <a:spLocks noGrp="1"/>
          </p:cNvSpPr>
          <p:nvPr>
            <p:ph type="body" sz="quarter" idx="10"/>
          </p:nvPr>
        </p:nvSpPr>
        <p:spPr/>
        <p:txBody>
          <a:bodyPr/>
          <a:lstStyle/>
          <a:p>
            <a:r>
              <a:rPr lang="en-US" dirty="0"/>
              <a:t>Several categories of model data are available through NOAA's National Operational Model Archive and Distribution System (NOMADS). These broad categories of data are Reanalysis, Numerical Weather Prediction, Climate Prediction, and Derived/Other Model Data.</a:t>
            </a:r>
          </a:p>
          <a:p>
            <a:r>
              <a:rPr lang="en-US" dirty="0"/>
              <a:t>However these data are formatted in different types – needs decoding and reformatting</a:t>
            </a:r>
          </a:p>
        </p:txBody>
      </p:sp>
      <p:pic>
        <p:nvPicPr>
          <p:cNvPr id="3074" name="Picture 2" descr="An animation of CFSR global atmospheric precipitable water for March 1–15, 1993, in 12-hourly intervals">
            <a:extLst>
              <a:ext uri="{FF2B5EF4-FFF2-40B4-BE49-F238E27FC236}">
                <a16:creationId xmlns:a16="http://schemas.microsoft.com/office/drawing/2014/main" id="{214855F2-FFCB-314A-ACA4-9E9C88D0B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005" y="2854711"/>
            <a:ext cx="3923990" cy="294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56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9E00-46D5-2B47-889E-7FE8CD96F5D3}"/>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BF6500CF-C9D2-B44F-994B-863A2F1B925B}"/>
              </a:ext>
            </a:extLst>
          </p:cNvPr>
          <p:cNvSpPr>
            <a:spLocks noGrp="1"/>
          </p:cNvSpPr>
          <p:nvPr>
            <p:ph type="body" sz="quarter" idx="10"/>
          </p:nvPr>
        </p:nvSpPr>
        <p:spPr/>
        <p:txBody>
          <a:bodyPr/>
          <a:lstStyle/>
          <a:p>
            <a:r>
              <a:rPr lang="en-US" dirty="0"/>
              <a:t>https://</a:t>
            </a:r>
            <a:r>
              <a:rPr lang="en-US" dirty="0" err="1"/>
              <a:t>crt</a:t>
            </a:r>
            <a:r>
              <a:rPr lang="en-US" dirty="0"/>
              <a:t>-climate-</a:t>
            </a:r>
            <a:r>
              <a:rPr lang="en-US" dirty="0" err="1"/>
              <a:t>explorer.nemac.org</a:t>
            </a:r>
            <a:r>
              <a:rPr lang="en-US" dirty="0"/>
              <a:t>/historical-weather-data/?county=New%20York%20County&amp;city=New%20York%2C%20NY&amp;fips=36061&amp;lat=40.71&amp;lon=-74.01&amp;nav=</a:t>
            </a:r>
            <a:r>
              <a:rPr lang="en-US" dirty="0" err="1"/>
              <a:t>historical-weather-data&amp;station</a:t>
            </a:r>
            <a:r>
              <a:rPr lang="en-US" dirty="0"/>
              <a:t>=USW00094728&amp;station-name=NY%20CITY%20CENTRAL%20PARK&amp;mode=</a:t>
            </a:r>
            <a:r>
              <a:rPr lang="en-US" dirty="0" err="1"/>
              <a:t>daily_vs_climate&amp;zoom</a:t>
            </a:r>
            <a:r>
              <a:rPr lang="en-US" dirty="0"/>
              <a:t>=9</a:t>
            </a:r>
          </a:p>
        </p:txBody>
      </p:sp>
      <p:pic>
        <p:nvPicPr>
          <p:cNvPr id="4" name="Picture 3">
            <a:extLst>
              <a:ext uri="{FF2B5EF4-FFF2-40B4-BE49-F238E27FC236}">
                <a16:creationId xmlns:a16="http://schemas.microsoft.com/office/drawing/2014/main" id="{2E6999DA-98A0-F548-9724-F30C1F5C6650}"/>
              </a:ext>
            </a:extLst>
          </p:cNvPr>
          <p:cNvPicPr>
            <a:picLocks noChangeAspect="1"/>
          </p:cNvPicPr>
          <p:nvPr/>
        </p:nvPicPr>
        <p:blipFill>
          <a:blip r:embed="rId2"/>
          <a:stretch>
            <a:fillRect/>
          </a:stretch>
        </p:blipFill>
        <p:spPr>
          <a:xfrm>
            <a:off x="1273721" y="2955757"/>
            <a:ext cx="3086101" cy="3140243"/>
          </a:xfrm>
          <a:prstGeom prst="rect">
            <a:avLst/>
          </a:prstGeom>
        </p:spPr>
      </p:pic>
      <p:pic>
        <p:nvPicPr>
          <p:cNvPr id="5" name="Picture 4">
            <a:extLst>
              <a:ext uri="{FF2B5EF4-FFF2-40B4-BE49-F238E27FC236}">
                <a16:creationId xmlns:a16="http://schemas.microsoft.com/office/drawing/2014/main" id="{948F89A0-F033-C44C-90C2-7FF4F8EB201C}"/>
              </a:ext>
            </a:extLst>
          </p:cNvPr>
          <p:cNvPicPr>
            <a:picLocks noChangeAspect="1"/>
          </p:cNvPicPr>
          <p:nvPr/>
        </p:nvPicPr>
        <p:blipFill>
          <a:blip r:embed="rId3"/>
          <a:stretch>
            <a:fillRect/>
          </a:stretch>
        </p:blipFill>
        <p:spPr>
          <a:xfrm>
            <a:off x="4784180" y="2955757"/>
            <a:ext cx="2607220" cy="3099596"/>
          </a:xfrm>
          <a:prstGeom prst="rect">
            <a:avLst/>
          </a:prstGeom>
        </p:spPr>
      </p:pic>
    </p:spTree>
    <p:extLst>
      <p:ext uri="{BB962C8B-B14F-4D97-AF65-F5344CB8AC3E}">
        <p14:creationId xmlns:p14="http://schemas.microsoft.com/office/powerpoint/2010/main" val="242597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D1A3-FBB0-1B4F-8F01-FEF2B58AEAB2}"/>
              </a:ext>
            </a:extLst>
          </p:cNvPr>
          <p:cNvSpPr>
            <a:spLocks noGrp="1"/>
          </p:cNvSpPr>
          <p:nvPr>
            <p:ph type="title"/>
          </p:nvPr>
        </p:nvSpPr>
        <p:spPr/>
        <p:txBody>
          <a:bodyPr/>
          <a:lstStyle/>
          <a:p>
            <a:r>
              <a:rPr lang="en-US" dirty="0"/>
              <a:t>Learning Mechanism</a:t>
            </a:r>
          </a:p>
        </p:txBody>
      </p:sp>
      <p:sp>
        <p:nvSpPr>
          <p:cNvPr id="4" name="Rounded Rectangle 3">
            <a:extLst>
              <a:ext uri="{FF2B5EF4-FFF2-40B4-BE49-F238E27FC236}">
                <a16:creationId xmlns:a16="http://schemas.microsoft.com/office/drawing/2014/main" id="{F094BD61-AFDF-864B-B2B3-53C525A372DC}"/>
              </a:ext>
            </a:extLst>
          </p:cNvPr>
          <p:cNvSpPr/>
          <p:nvPr/>
        </p:nvSpPr>
        <p:spPr>
          <a:xfrm>
            <a:off x="1672683" y="1460810"/>
            <a:ext cx="5218771" cy="390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Testing</a:t>
            </a:r>
          </a:p>
        </p:txBody>
      </p:sp>
      <p:sp>
        <p:nvSpPr>
          <p:cNvPr id="5" name="Rounded Rectangle 4">
            <a:extLst>
              <a:ext uri="{FF2B5EF4-FFF2-40B4-BE49-F238E27FC236}">
                <a16:creationId xmlns:a16="http://schemas.microsoft.com/office/drawing/2014/main" id="{E90EE646-BAF0-A343-9A23-B2BCA9B45B80}"/>
              </a:ext>
            </a:extLst>
          </p:cNvPr>
          <p:cNvSpPr/>
          <p:nvPr/>
        </p:nvSpPr>
        <p:spPr>
          <a:xfrm>
            <a:off x="1672682" y="2278564"/>
            <a:ext cx="423747" cy="14682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ysClr val="windowText" lastClr="000000"/>
                </a:solidFill>
              </a:rPr>
              <a:t>Learning</a:t>
            </a:r>
          </a:p>
        </p:txBody>
      </p:sp>
      <p:sp>
        <p:nvSpPr>
          <p:cNvPr id="8" name="Rounded Rectangle 7">
            <a:extLst>
              <a:ext uri="{FF2B5EF4-FFF2-40B4-BE49-F238E27FC236}">
                <a16:creationId xmlns:a16="http://schemas.microsoft.com/office/drawing/2014/main" id="{AB7ABE51-FAF7-1345-AC14-6E1963A41FF7}"/>
              </a:ext>
            </a:extLst>
          </p:cNvPr>
          <p:cNvSpPr/>
          <p:nvPr/>
        </p:nvSpPr>
        <p:spPr>
          <a:xfrm>
            <a:off x="2252547" y="2278564"/>
            <a:ext cx="4638907" cy="390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Feature Growing – Bias Method</a:t>
            </a:r>
          </a:p>
        </p:txBody>
      </p:sp>
      <p:sp>
        <p:nvSpPr>
          <p:cNvPr id="9" name="Rounded Rectangle 8">
            <a:extLst>
              <a:ext uri="{FF2B5EF4-FFF2-40B4-BE49-F238E27FC236}">
                <a16:creationId xmlns:a16="http://schemas.microsoft.com/office/drawing/2014/main" id="{1CC40DA5-FD65-AA4C-A754-4269240D028D}"/>
              </a:ext>
            </a:extLst>
          </p:cNvPr>
          <p:cNvSpPr/>
          <p:nvPr/>
        </p:nvSpPr>
        <p:spPr>
          <a:xfrm>
            <a:off x="2252547" y="2823114"/>
            <a:ext cx="4638907" cy="390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Feature Pruning – Variance Method</a:t>
            </a:r>
          </a:p>
        </p:txBody>
      </p:sp>
      <p:sp>
        <p:nvSpPr>
          <p:cNvPr id="10" name="Rounded Rectangle 9">
            <a:extLst>
              <a:ext uri="{FF2B5EF4-FFF2-40B4-BE49-F238E27FC236}">
                <a16:creationId xmlns:a16="http://schemas.microsoft.com/office/drawing/2014/main" id="{D758E0D1-2E10-EA4C-AE62-BB90F4F08DD6}"/>
              </a:ext>
            </a:extLst>
          </p:cNvPr>
          <p:cNvSpPr/>
          <p:nvPr/>
        </p:nvSpPr>
        <p:spPr>
          <a:xfrm>
            <a:off x="2252547" y="3356508"/>
            <a:ext cx="4638907" cy="3902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Parameter Tuning - SGD</a:t>
            </a:r>
          </a:p>
        </p:txBody>
      </p:sp>
      <p:cxnSp>
        <p:nvCxnSpPr>
          <p:cNvPr id="12" name="Straight Arrow Connector 11">
            <a:extLst>
              <a:ext uri="{FF2B5EF4-FFF2-40B4-BE49-F238E27FC236}">
                <a16:creationId xmlns:a16="http://schemas.microsoft.com/office/drawing/2014/main" id="{E897BB62-B47C-E44E-93B1-90B15B807AB7}"/>
              </a:ext>
            </a:extLst>
          </p:cNvPr>
          <p:cNvCxnSpPr>
            <a:stCxn id="4" idx="2"/>
          </p:cNvCxnSpPr>
          <p:nvPr/>
        </p:nvCxnSpPr>
        <p:spPr>
          <a:xfrm flipH="1">
            <a:off x="4282068" y="1851102"/>
            <a:ext cx="1" cy="427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AE51C68-B73F-B048-95A6-028C60A8E45D}"/>
              </a:ext>
            </a:extLst>
          </p:cNvPr>
          <p:cNvCxnSpPr/>
          <p:nvPr/>
        </p:nvCxnSpPr>
        <p:spPr>
          <a:xfrm flipH="1">
            <a:off x="4282068" y="3746800"/>
            <a:ext cx="1" cy="427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0374AA52-66B0-874D-98D7-6193EB982748}"/>
              </a:ext>
            </a:extLst>
          </p:cNvPr>
          <p:cNvSpPr/>
          <p:nvPr/>
        </p:nvSpPr>
        <p:spPr>
          <a:xfrm>
            <a:off x="1672683" y="4189145"/>
            <a:ext cx="5218771" cy="1620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6" name="Rounded Rectangle 15">
            <a:extLst>
              <a:ext uri="{FF2B5EF4-FFF2-40B4-BE49-F238E27FC236}">
                <a16:creationId xmlns:a16="http://schemas.microsoft.com/office/drawing/2014/main" id="{DDE81EE2-33E0-AB4B-9983-38E0CCC75E2B}"/>
              </a:ext>
            </a:extLst>
          </p:cNvPr>
          <p:cNvSpPr/>
          <p:nvPr/>
        </p:nvSpPr>
        <p:spPr>
          <a:xfrm>
            <a:off x="1804959" y="4349925"/>
            <a:ext cx="1211510" cy="388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Encoding</a:t>
            </a:r>
          </a:p>
        </p:txBody>
      </p:sp>
      <p:sp>
        <p:nvSpPr>
          <p:cNvPr id="17" name="Rounded Rectangle 16">
            <a:extLst>
              <a:ext uri="{FF2B5EF4-FFF2-40B4-BE49-F238E27FC236}">
                <a16:creationId xmlns:a16="http://schemas.microsoft.com/office/drawing/2014/main" id="{F6595DCD-1E19-9844-9C8F-D2C888320422}"/>
              </a:ext>
            </a:extLst>
          </p:cNvPr>
          <p:cNvSpPr/>
          <p:nvPr/>
        </p:nvSpPr>
        <p:spPr>
          <a:xfrm>
            <a:off x="3249219" y="4349925"/>
            <a:ext cx="3409485" cy="388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Hidden Layer Growing/Pruning</a:t>
            </a:r>
          </a:p>
        </p:txBody>
      </p:sp>
      <p:sp>
        <p:nvSpPr>
          <p:cNvPr id="18" name="Rounded Rectangle 17">
            <a:extLst>
              <a:ext uri="{FF2B5EF4-FFF2-40B4-BE49-F238E27FC236}">
                <a16:creationId xmlns:a16="http://schemas.microsoft.com/office/drawing/2014/main" id="{CC0B4C8A-4728-5A41-8F9B-BDB1CC08C927}"/>
              </a:ext>
            </a:extLst>
          </p:cNvPr>
          <p:cNvSpPr/>
          <p:nvPr/>
        </p:nvSpPr>
        <p:spPr>
          <a:xfrm>
            <a:off x="1804960" y="4999465"/>
            <a:ext cx="1211510" cy="5519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Integrate </a:t>
            </a:r>
            <a:r>
              <a:rPr lang="en-US" dirty="0" err="1">
                <a:solidFill>
                  <a:sysClr val="windowText" lastClr="000000"/>
                </a:solidFill>
              </a:rPr>
              <a:t>Softmax</a:t>
            </a:r>
            <a:endParaRPr lang="en-US" dirty="0">
              <a:solidFill>
                <a:sysClr val="windowText" lastClr="000000"/>
              </a:solidFill>
            </a:endParaRPr>
          </a:p>
        </p:txBody>
      </p:sp>
      <p:cxnSp>
        <p:nvCxnSpPr>
          <p:cNvPr id="19" name="Straight Arrow Connector 18">
            <a:extLst>
              <a:ext uri="{FF2B5EF4-FFF2-40B4-BE49-F238E27FC236}">
                <a16:creationId xmlns:a16="http://schemas.microsoft.com/office/drawing/2014/main" id="{59982EF3-2421-D947-86F6-C8D8BBB0DFE2}"/>
              </a:ext>
            </a:extLst>
          </p:cNvPr>
          <p:cNvCxnSpPr>
            <a:cxnSpLocks/>
            <a:stCxn id="18" idx="0"/>
            <a:endCxn id="17" idx="1"/>
          </p:cNvCxnSpPr>
          <p:nvPr/>
        </p:nvCxnSpPr>
        <p:spPr>
          <a:xfrm flipV="1">
            <a:off x="2410715" y="4544000"/>
            <a:ext cx="838504" cy="4554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45FE0A5-A4B4-E84E-98AA-E6961FD56E28}"/>
              </a:ext>
            </a:extLst>
          </p:cNvPr>
          <p:cNvCxnSpPr>
            <a:cxnSpLocks/>
            <a:stCxn id="16" idx="2"/>
            <a:endCxn id="18" idx="0"/>
          </p:cNvCxnSpPr>
          <p:nvPr/>
        </p:nvCxnSpPr>
        <p:spPr>
          <a:xfrm>
            <a:off x="2410714" y="4738074"/>
            <a:ext cx="1" cy="2613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EA0E937-8DDF-2C47-B8EE-B1CB652004A6}"/>
              </a:ext>
            </a:extLst>
          </p:cNvPr>
          <p:cNvCxnSpPr>
            <a:cxnSpLocks/>
            <a:stCxn id="17" idx="2"/>
            <a:endCxn id="27" idx="0"/>
          </p:cNvCxnSpPr>
          <p:nvPr/>
        </p:nvCxnSpPr>
        <p:spPr>
          <a:xfrm>
            <a:off x="4953962" y="4738074"/>
            <a:ext cx="0" cy="2762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Rounded Rectangle 26">
            <a:extLst>
              <a:ext uri="{FF2B5EF4-FFF2-40B4-BE49-F238E27FC236}">
                <a16:creationId xmlns:a16="http://schemas.microsoft.com/office/drawing/2014/main" id="{14076527-3938-2F40-8B8B-819E126C6599}"/>
              </a:ext>
            </a:extLst>
          </p:cNvPr>
          <p:cNvSpPr/>
          <p:nvPr/>
        </p:nvSpPr>
        <p:spPr>
          <a:xfrm>
            <a:off x="3249219" y="5014348"/>
            <a:ext cx="3409485" cy="5371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Hidden Layer Training (Parameter Tuning)</a:t>
            </a:r>
          </a:p>
        </p:txBody>
      </p:sp>
    </p:spTree>
    <p:extLst>
      <p:ext uri="{BB962C8B-B14F-4D97-AF65-F5344CB8AC3E}">
        <p14:creationId xmlns:p14="http://schemas.microsoft.com/office/powerpoint/2010/main" val="2381544474"/>
      </p:ext>
    </p:extLst>
  </p:cSld>
  <p:clrMapOvr>
    <a:masterClrMapping/>
  </p:clrMapOvr>
</p:sld>
</file>

<file path=ppt/theme/theme1.xml><?xml version="1.0" encoding="utf-8"?>
<a:theme xmlns:a="http://schemas.openxmlformats.org/drawingml/2006/main" name="Columbia_4_3">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lumbia_4_3" id="{FE3D2B24-D5EF-44F6-958E-1FFD6CF9F13E}" vid="{4166FACD-9C0A-44D9-BC10-B3EA2CCB0C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Columbia_4_3</Template>
  <TotalTime>6914</TotalTime>
  <Words>425</Words>
  <Application>Microsoft Macintosh PowerPoint</Application>
  <PresentationFormat>On-screen Show (4:3)</PresentationFormat>
  <Paragraphs>68</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Columbia_4_3</vt:lpstr>
      <vt:lpstr>Continuous Weather Forecasting Using Autonomous Deep Learning</vt:lpstr>
      <vt:lpstr>What network to choose?</vt:lpstr>
      <vt:lpstr>Complexity varies</vt:lpstr>
      <vt:lpstr>Autonomous DNN: adaptive network size</vt:lpstr>
      <vt:lpstr>Published Results</vt:lpstr>
      <vt:lpstr>Continuous Weather Forecasting Using Autonomous Deep Learning</vt:lpstr>
      <vt:lpstr>Dataset</vt:lpstr>
      <vt:lpstr>Dataset</vt:lpstr>
      <vt:lpstr>Learning Mechanism</vt:lpstr>
      <vt:lpstr>Implementation</vt:lpstr>
      <vt:lpstr>Next Steps</vt:lpstr>
      <vt:lpstr>Real-Time Forcasting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PINE Phase 2 Testbed Notes</dc:title>
  <dc:creator>Kristoff Yan</dc:creator>
  <cp:lastModifiedBy>Kristoff Yan</cp:lastModifiedBy>
  <cp:revision>439</cp:revision>
  <dcterms:created xsi:type="dcterms:W3CDTF">2020-12-10T21:13:24Z</dcterms:created>
  <dcterms:modified xsi:type="dcterms:W3CDTF">2021-03-16T02:37:41Z</dcterms:modified>
</cp:coreProperties>
</file>